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Instrument Sans Medium" panose="020B0604020202020204" charset="0"/>
      <p:regular r:id="rId9"/>
    </p:embeddedFont>
    <p:embeddedFont>
      <p:font typeface="Instrument Sans Semi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AFD7D3A-534E-4565-A629-52BD8EF0F22A}">
          <p14:sldIdLst>
            <p14:sldId id="256"/>
            <p14:sldId id="257"/>
            <p14:sldId id="258"/>
            <p14:sldId id="259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4953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2600"/>
            <a:ext cx="7556421" cy="1255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📄</a:t>
            </a:r>
            <a:r>
              <a:rPr lang="en-US" sz="3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Document Q&amp;A Chatbot using Agentic RAG with MCP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255651"/>
            <a:ext cx="75564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Answering questions using user-uploaded documents (PDF, DOCX, etc.)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93790" y="5272802"/>
            <a:ext cx="75564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Presented by Korlamanda Naga Subhasravani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30076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266" y="1320800"/>
            <a:ext cx="5756434" cy="567266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06847" y="495300"/>
            <a:ext cx="7703106" cy="1125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Agent-Based Architecture with MCP Integration</a:t>
            </a:r>
            <a:endParaRPr lang="en-US" sz="3500" dirty="0"/>
          </a:p>
        </p:txBody>
      </p:sp>
      <p:sp>
        <p:nvSpPr>
          <p:cNvPr id="5" name="Text 1"/>
          <p:cNvSpPr/>
          <p:nvPr/>
        </p:nvSpPr>
        <p:spPr>
          <a:xfrm>
            <a:off x="6206847" y="1891070"/>
            <a:ext cx="7703106" cy="1152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system uses three specialized agents communicating via the Model Context Protocol (MCP), a structured messaging schema ensuring organized conversation flow. Each message defines sender, receiver, type, trace_id, and payload for traceability and data integrity.</a:t>
            </a:r>
            <a:endParaRPr lang="en-US" sz="14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847" y="3246120"/>
            <a:ext cx="540306" cy="54030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206847" y="4011573"/>
            <a:ext cx="2251591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IngestionAgent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6206847" y="4400907"/>
            <a:ext cx="3738920" cy="864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Parses uploaded files, splits text into meaningful chunks, and creates embeddings for vector storage.</a:t>
            </a:r>
            <a:endParaRPr lang="en-US" sz="14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70914" y="3246120"/>
            <a:ext cx="540306" cy="54030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0170914" y="4011573"/>
            <a:ext cx="2251591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RetrievalAgent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10170914" y="4400907"/>
            <a:ext cx="3739039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Queries FAISS vectorstore to find relevant text chunks matching the user's question.</a:t>
            </a:r>
            <a:endParaRPr lang="en-US" sz="140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6847" y="5715595"/>
            <a:ext cx="540306" cy="54030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206847" y="6481048"/>
            <a:ext cx="2251591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LLMResponseAgent</a:t>
            </a:r>
            <a:endParaRPr lang="en-US" sz="1750" dirty="0"/>
          </a:p>
        </p:txBody>
      </p:sp>
      <p:sp>
        <p:nvSpPr>
          <p:cNvPr id="14" name="Text 7"/>
          <p:cNvSpPr/>
          <p:nvPr/>
        </p:nvSpPr>
        <p:spPr>
          <a:xfrm>
            <a:off x="6206847" y="6870382"/>
            <a:ext cx="3738920" cy="864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Combines retrieved context and generates the final answer using a large language model.</a:t>
            </a:r>
            <a:endParaRPr lang="en-US" sz="1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09CD60-904D-83BF-428A-3BB7FE32870F}"/>
              </a:ext>
            </a:extLst>
          </p:cNvPr>
          <p:cNvSpPr/>
          <p:nvPr/>
        </p:nvSpPr>
        <p:spPr>
          <a:xfrm>
            <a:off x="12886267" y="7734776"/>
            <a:ext cx="1625600" cy="35935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4933" y="2877145"/>
            <a:ext cx="6237222" cy="391312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59710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System Flow Diagram with MCP Message Passing</a:t>
            </a:r>
            <a:endParaRPr lang="en-US" sz="3900" dirty="0"/>
          </a:p>
        </p:txBody>
      </p:sp>
      <p:sp>
        <p:nvSpPr>
          <p:cNvPr id="5" name="Text 1"/>
          <p:cNvSpPr/>
          <p:nvPr/>
        </p:nvSpPr>
        <p:spPr>
          <a:xfrm>
            <a:off x="793790" y="313491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end-to-end flow manages document ingestion, search, and response generation with seamless agent communication: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793790" y="399323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User uploads document via UI interface.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793790" y="4380190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UI sends an MCP message to the IngestionAgent for processing.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793790" y="4767143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 in-memory FAISS vectorstore is created to index the document chunks.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793790" y="515409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User query is sent as MCP message to RetrievalAgent.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793790" y="5541050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5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RetrievalAgent fetches relevant chunks based on vector similarity.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793790" y="5928003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6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MCP message with context is forwarded to LLMResponseAgent.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793790" y="631495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7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system returns the final answer on the user interface.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6276" y="471845"/>
            <a:ext cx="4289465" cy="536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Tech Stack Overview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86276" y="1351121"/>
            <a:ext cx="1325784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chatbot leverages modern and scalable technologies optimized for performance and usability: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86276" y="1818561"/>
            <a:ext cx="386001" cy="386001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5" name="Text 3"/>
          <p:cNvSpPr/>
          <p:nvPr/>
        </p:nvSpPr>
        <p:spPr>
          <a:xfrm>
            <a:off x="1243846" y="1877497"/>
            <a:ext cx="2144673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Frontend/UI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1243846" y="2248376"/>
            <a:ext cx="1270027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Streamlit framework with LocalTunnel enables quick development and secure sharing of the app.</a:t>
            </a:r>
            <a:endParaRPr lang="en-US" sz="1350" dirty="0"/>
          </a:p>
        </p:txBody>
      </p:sp>
      <p:sp>
        <p:nvSpPr>
          <p:cNvPr id="7" name="Shape 5"/>
          <p:cNvSpPr/>
          <p:nvPr/>
        </p:nvSpPr>
        <p:spPr>
          <a:xfrm>
            <a:off x="686276" y="2865953"/>
            <a:ext cx="386001" cy="386001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8" name="Text 6"/>
          <p:cNvSpPr/>
          <p:nvPr/>
        </p:nvSpPr>
        <p:spPr>
          <a:xfrm>
            <a:off x="1243846" y="2924889"/>
            <a:ext cx="2298144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Large Language Model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1243846" y="3295769"/>
            <a:ext cx="1270027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Google Generative AI's Gemini 1.5 Flash provides powerful generation capabilities tailored for conversational AI.</a:t>
            </a:r>
            <a:endParaRPr lang="en-US" sz="1350" dirty="0"/>
          </a:p>
        </p:txBody>
      </p:sp>
      <p:sp>
        <p:nvSpPr>
          <p:cNvPr id="10" name="Shape 8"/>
          <p:cNvSpPr/>
          <p:nvPr/>
        </p:nvSpPr>
        <p:spPr>
          <a:xfrm>
            <a:off x="686276" y="3913346"/>
            <a:ext cx="386001" cy="386001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11" name="Text 9"/>
          <p:cNvSpPr/>
          <p:nvPr/>
        </p:nvSpPr>
        <p:spPr>
          <a:xfrm>
            <a:off x="1243846" y="3972282"/>
            <a:ext cx="2144673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Embeddings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1243846" y="4343162"/>
            <a:ext cx="1270027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GoogleGenerativeAIEmbeddings (models/embedding-001) create semantic vector representations used in retrieval.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686276" y="4960739"/>
            <a:ext cx="386001" cy="386001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14" name="Text 12"/>
          <p:cNvSpPr/>
          <p:nvPr/>
        </p:nvSpPr>
        <p:spPr>
          <a:xfrm>
            <a:off x="1243846" y="5019675"/>
            <a:ext cx="2144673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Vector Store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1243846" y="5390555"/>
            <a:ext cx="1270027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FAISS library efficiently indexes and searches embedded document fragments.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686276" y="6008132"/>
            <a:ext cx="386001" cy="386001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17" name="Text 15"/>
          <p:cNvSpPr/>
          <p:nvPr/>
        </p:nvSpPr>
        <p:spPr>
          <a:xfrm>
            <a:off x="1243846" y="6067068"/>
            <a:ext cx="2144673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Framework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1243846" y="6437948"/>
            <a:ext cx="1270027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LangChain orchestrates multi-agent interactions and pipeline coordination.</a:t>
            </a:r>
            <a:endParaRPr lang="en-US" sz="1350" dirty="0"/>
          </a:p>
        </p:txBody>
      </p:sp>
      <p:sp>
        <p:nvSpPr>
          <p:cNvPr id="19" name="Shape 17"/>
          <p:cNvSpPr/>
          <p:nvPr/>
        </p:nvSpPr>
        <p:spPr>
          <a:xfrm>
            <a:off x="686276" y="7055525"/>
            <a:ext cx="386001" cy="386001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20" name="Text 18"/>
          <p:cNvSpPr/>
          <p:nvPr/>
        </p:nvSpPr>
        <p:spPr>
          <a:xfrm>
            <a:off x="1243846" y="7114461"/>
            <a:ext cx="2144673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File Support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1243846" y="7485340"/>
            <a:ext cx="1270027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Handles popular document formats including PDF, DOCX, and TXT for broad applicability.</a:t>
            </a:r>
            <a:endParaRPr lang="en-US" sz="13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1EC0C2-8C0E-51A4-1C0F-FCBB8BC42982}"/>
              </a:ext>
            </a:extLst>
          </p:cNvPr>
          <p:cNvSpPr/>
          <p:nvPr/>
        </p:nvSpPr>
        <p:spPr>
          <a:xfrm>
            <a:off x="12869332" y="7759779"/>
            <a:ext cx="1761067" cy="42252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9680" y="1286933"/>
            <a:ext cx="5760719" cy="5994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59710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UI Screenshots &amp; Example Questions</a:t>
            </a:r>
            <a:endParaRPr lang="en-US" sz="3900" dirty="0"/>
          </a:p>
        </p:txBody>
      </p:sp>
      <p:sp>
        <p:nvSpPr>
          <p:cNvPr id="5" name="Text 1"/>
          <p:cNvSpPr/>
          <p:nvPr/>
        </p:nvSpPr>
        <p:spPr>
          <a:xfrm>
            <a:off x="793790" y="313491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UI features intuitive document upload and question input components. Typical example queries include: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793790" y="399323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What models are used in the SpamShieldAI project?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793790" y="4380190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Which libraries supported GPT-2 text generation?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793790" y="4767143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Describe feature selection and hyperparameter tuning techniques.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793790" y="515409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Identify skills demonstrated across the projects.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793790" y="5541050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Distinguish projects that use deep learning versus classical ML.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793790" y="5928003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Confirm which projects leverage Flask or React frontends.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793790" y="631495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Were LangChain tools employed in any project pipeline?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8354"/>
            <a:ext cx="725447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Challenges &amp; Future Directions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2036088"/>
            <a:ext cx="198358" cy="2621875"/>
          </a:xfrm>
          <a:prstGeom prst="roundRect">
            <a:avLst>
              <a:gd name="adj" fmla="val 90053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190506" y="22344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Challenges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190506" y="2663666"/>
            <a:ext cx="715970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Managing large file sizes and chunk limits.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190506" y="3050619"/>
            <a:ext cx="715970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Encountering Gemini model compatibility errors (e.g., 404 on unsupported models).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190506" y="3755112"/>
            <a:ext cx="715970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Handling FAISS deserialization warnings.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190506" y="4142065"/>
            <a:ext cx="715970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Deploying Streamlit apps seamlessly from Colab environment.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091446" y="4806791"/>
            <a:ext cx="198358" cy="2304336"/>
          </a:xfrm>
          <a:prstGeom prst="roundRect">
            <a:avLst>
              <a:gd name="adj" fmla="val 90053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1488162" y="5005149"/>
            <a:ext cx="258627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Enhancements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488162" y="5434370"/>
            <a:ext cx="68620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Enable multi-document upload and querying.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1488162" y="5821323"/>
            <a:ext cx="68620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Integrate OCR to handle scanned PDFs.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1488162" y="6208276"/>
            <a:ext cx="68620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 conversation history persistence for context continuity.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1488162" y="6595229"/>
            <a:ext cx="68620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Improve answer reliability by referencing source documents explicitly.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481</Words>
  <Application>Microsoft Office PowerPoint</Application>
  <PresentationFormat>Custom</PresentationFormat>
  <Paragraphs>60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Instrument Sans Semi Bold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subhasravani korlamanda</dc:creator>
  <cp:lastModifiedBy>subhasravani korlamanda</cp:lastModifiedBy>
  <cp:revision>2</cp:revision>
  <dcterms:created xsi:type="dcterms:W3CDTF">2025-07-04T02:05:36Z</dcterms:created>
  <dcterms:modified xsi:type="dcterms:W3CDTF">2025-07-04T02:14:36Z</dcterms:modified>
</cp:coreProperties>
</file>